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753600" cy="7315200"/>
  <p:notesSz cx="6858000" cy="9144000"/>
  <p:embeddedFontLst>
    <p:embeddedFont>
      <p:font typeface="Montserrat Classic Bold" panose="020B0604020202020204" charset="0"/>
      <p:regular r:id="rId12"/>
    </p:embeddedFont>
    <p:embeddedFont>
      <p:font typeface="Montserrat Light" panose="00000400000000000000" pitchFamily="2" charset="0"/>
      <p:regular r:id="rId13"/>
    </p:embeddedFont>
    <p:embeddedFont>
      <p:font typeface="Montserrat Light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6" d="100"/>
          <a:sy n="76" d="100"/>
        </p:scale>
        <p:origin x="149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jpeg>
</file>

<file path=ppt/media/image21.png>
</file>

<file path=ppt/media/image22.jpeg>
</file>

<file path=ppt/media/image23.png>
</file>

<file path=ppt/media/image24.sv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4E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848100"/>
            <a:ext cx="9753600" cy="3314750"/>
            <a:chOff x="0" y="0"/>
            <a:chExt cx="13131650" cy="4419667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82000"/>
            </a:blip>
            <a:srcRect b="77562"/>
            <a:stretch>
              <a:fillRect/>
            </a:stretch>
          </p:blipFill>
          <p:spPr>
            <a:xfrm>
              <a:off x="0" y="0"/>
              <a:ext cx="13131650" cy="4419667"/>
            </a:xfrm>
            <a:prstGeom prst="rect">
              <a:avLst/>
            </a:prstGeom>
          </p:spPr>
        </p:pic>
      </p:grpSp>
      <p:sp>
        <p:nvSpPr>
          <p:cNvPr id="5" name="TextBox 5"/>
          <p:cNvSpPr txBox="1"/>
          <p:nvPr/>
        </p:nvSpPr>
        <p:spPr>
          <a:xfrm>
            <a:off x="647700" y="1765699"/>
            <a:ext cx="7353300" cy="7053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492"/>
              </a:lnSpc>
            </a:pPr>
            <a:r>
              <a:rPr lang="en-US" sz="4993" spc="249" dirty="0">
                <a:solidFill>
                  <a:srgbClr val="FFFFFF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CREDIT CASE STUDY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47700" y="3160593"/>
            <a:ext cx="6972300" cy="2684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967"/>
              </a:lnSpc>
            </a:pPr>
            <a:r>
              <a:rPr lang="en-US" sz="2400" spc="89" dirty="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EXPLORATORY DATA ANALYSIS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647700" y="2776538"/>
            <a:ext cx="763377" cy="94030"/>
            <a:chOff x="0" y="0"/>
            <a:chExt cx="1933883" cy="23820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933884" cy="238208"/>
            </a:xfrm>
            <a:custGeom>
              <a:avLst/>
              <a:gdLst/>
              <a:ahLst/>
              <a:cxnLst/>
              <a:rect l="l" t="t" r="r" b="b"/>
              <a:pathLst>
                <a:path w="1933884" h="238208">
                  <a:moveTo>
                    <a:pt x="0" y="0"/>
                  </a:moveTo>
                  <a:lnTo>
                    <a:pt x="1933884" y="0"/>
                  </a:lnTo>
                  <a:lnTo>
                    <a:pt x="1933884" y="238208"/>
                  </a:lnTo>
                  <a:lnTo>
                    <a:pt x="0" y="238208"/>
                  </a:lnTo>
                  <a:close/>
                </a:path>
              </a:pathLst>
            </a:custGeom>
            <a:solidFill>
              <a:srgbClr val="759097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6400800" y="2747962"/>
            <a:ext cx="763377" cy="94030"/>
            <a:chOff x="0" y="0"/>
            <a:chExt cx="1933883" cy="23820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933884" cy="238208"/>
            </a:xfrm>
            <a:custGeom>
              <a:avLst/>
              <a:gdLst/>
              <a:ahLst/>
              <a:cxnLst/>
              <a:rect l="l" t="t" r="r" b="b"/>
              <a:pathLst>
                <a:path w="1933884" h="238208">
                  <a:moveTo>
                    <a:pt x="0" y="0"/>
                  </a:moveTo>
                  <a:lnTo>
                    <a:pt x="1933884" y="0"/>
                  </a:lnTo>
                  <a:lnTo>
                    <a:pt x="1933884" y="238208"/>
                  </a:lnTo>
                  <a:lnTo>
                    <a:pt x="0" y="238208"/>
                  </a:lnTo>
                  <a:close/>
                </a:path>
              </a:pathLst>
            </a:custGeom>
            <a:solidFill>
              <a:srgbClr val="759097"/>
            </a:solidFill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53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9753600" cy="7315200"/>
          </a:xfrm>
          <a:custGeom>
            <a:avLst/>
            <a:gdLst/>
            <a:ahLst/>
            <a:cxnLst/>
            <a:rect l="l" t="t" r="r" b="b"/>
            <a:pathLst>
              <a:path w="9753600" h="73152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 l="-6285" r="-6285"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53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9753600" cy="7315200"/>
          </a:xfrm>
          <a:custGeom>
            <a:avLst/>
            <a:gdLst/>
            <a:ahLst/>
            <a:cxnLst/>
            <a:rect l="l" t="t" r="r" b="b"/>
            <a:pathLst>
              <a:path w="9753600" h="73152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t="-16666" b="-16666"/>
            </a:stretch>
          </a:blipFill>
          <a:ln cap="sq">
            <a:noFill/>
            <a:prstDash val="solid"/>
            <a:miter/>
          </a:ln>
        </p:spPr>
      </p:sp>
      <p:grpSp>
        <p:nvGrpSpPr>
          <p:cNvPr id="3" name="Group 3"/>
          <p:cNvGrpSpPr/>
          <p:nvPr/>
        </p:nvGrpSpPr>
        <p:grpSpPr>
          <a:xfrm>
            <a:off x="3764184" y="-148489"/>
            <a:ext cx="10149572" cy="7612179"/>
            <a:chOff x="0" y="0"/>
            <a:chExt cx="812800" cy="609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609600"/>
            </a:xfrm>
            <a:custGeom>
              <a:avLst/>
              <a:gdLst/>
              <a:ahLst/>
              <a:cxnLst/>
              <a:rect l="l" t="t" r="r" b="b"/>
              <a:pathLst>
                <a:path w="812800" h="609600">
                  <a:moveTo>
                    <a:pt x="203200" y="0"/>
                  </a:moveTo>
                  <a:lnTo>
                    <a:pt x="812800" y="0"/>
                  </a:lnTo>
                  <a:lnTo>
                    <a:pt x="6096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3F4F7">
                <a:alpha val="4862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101600" y="19050"/>
              <a:ext cx="609600" cy="590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967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222947" y="2949782"/>
            <a:ext cx="6616023" cy="1438496"/>
            <a:chOff x="0" y="0"/>
            <a:chExt cx="1949134" cy="42379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49134" cy="423793"/>
            </a:xfrm>
            <a:custGeom>
              <a:avLst/>
              <a:gdLst/>
              <a:ahLst/>
              <a:cxnLst/>
              <a:rect l="l" t="t" r="r" b="b"/>
              <a:pathLst>
                <a:path w="1949134" h="423793">
                  <a:moveTo>
                    <a:pt x="1745934" y="0"/>
                  </a:moveTo>
                  <a:lnTo>
                    <a:pt x="0" y="0"/>
                  </a:lnTo>
                  <a:lnTo>
                    <a:pt x="0" y="423793"/>
                  </a:lnTo>
                  <a:lnTo>
                    <a:pt x="1745934" y="423793"/>
                  </a:lnTo>
                  <a:lnTo>
                    <a:pt x="1949134" y="211896"/>
                  </a:lnTo>
                  <a:lnTo>
                    <a:pt x="1745934" y="0"/>
                  </a:lnTo>
                  <a:close/>
                </a:path>
              </a:pathLst>
            </a:custGeom>
            <a:solidFill>
              <a:srgbClr val="075362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19050"/>
              <a:ext cx="1834834" cy="4047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1967"/>
                </a:lnSpc>
              </a:pPr>
              <a:r>
                <a:rPr lang="en-US" sz="1788" u="sng" spc="89">
                  <a:solidFill>
                    <a:srgbClr val="F3F4F7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BUSINESS UNDERSTANDING</a:t>
              </a:r>
            </a:p>
            <a:p>
              <a:pPr algn="l">
                <a:lnSpc>
                  <a:spcPts val="1967"/>
                </a:lnSpc>
              </a:pPr>
              <a:endParaRPr lang="en-US" sz="1788" u="sng" spc="89">
                <a:solidFill>
                  <a:srgbClr val="F3F4F7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endParaRPr>
            </a:p>
            <a:p>
              <a:pPr algn="l">
                <a:lnSpc>
                  <a:spcPts val="1967"/>
                </a:lnSpc>
              </a:pPr>
              <a:r>
                <a:rPr lang="en-US" sz="1788" spc="89">
                  <a:solidFill>
                    <a:srgbClr val="F3F4F7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Problem</a:t>
              </a:r>
              <a:r>
                <a:rPr lang="en-US" sz="1788" spc="89">
                  <a:solidFill>
                    <a:srgbClr val="F3F4F7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: Loan companies struggle to evaluate applicants with little or no credit history, making it hard to decide who will repay their loans.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222947" y="4776898"/>
            <a:ext cx="6616023" cy="1430876"/>
            <a:chOff x="0" y="0"/>
            <a:chExt cx="1949134" cy="42154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949134" cy="421548"/>
            </a:xfrm>
            <a:custGeom>
              <a:avLst/>
              <a:gdLst/>
              <a:ahLst/>
              <a:cxnLst/>
              <a:rect l="l" t="t" r="r" b="b"/>
              <a:pathLst>
                <a:path w="1949134" h="421548">
                  <a:moveTo>
                    <a:pt x="1745934" y="0"/>
                  </a:moveTo>
                  <a:lnTo>
                    <a:pt x="0" y="0"/>
                  </a:lnTo>
                  <a:lnTo>
                    <a:pt x="0" y="421548"/>
                  </a:lnTo>
                  <a:lnTo>
                    <a:pt x="1745934" y="421548"/>
                  </a:lnTo>
                  <a:lnTo>
                    <a:pt x="1949134" y="210774"/>
                  </a:lnTo>
                  <a:lnTo>
                    <a:pt x="1745934" y="0"/>
                  </a:lnTo>
                  <a:close/>
                </a:path>
              </a:pathLst>
            </a:custGeom>
            <a:solidFill>
              <a:srgbClr val="075362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19050"/>
              <a:ext cx="1834834" cy="4024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1967"/>
                </a:lnSpc>
              </a:pPr>
              <a:r>
                <a:rPr lang="en-US" sz="1788" u="sng" spc="89">
                  <a:solidFill>
                    <a:srgbClr val="FFFFFF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BUSINESS OBJECTIVES</a:t>
              </a:r>
            </a:p>
            <a:p>
              <a:pPr algn="l">
                <a:lnSpc>
                  <a:spcPts val="1967"/>
                </a:lnSpc>
              </a:pPr>
              <a:endParaRPr lang="en-US" sz="1788" u="sng" spc="89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endParaRPr>
            </a:p>
            <a:p>
              <a:pPr algn="l">
                <a:lnSpc>
                  <a:spcPts val="1967"/>
                </a:lnSpc>
              </a:pPr>
              <a:r>
                <a:rPr lang="en-US" sz="1788" spc="89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Identify patterns that show if a client might have trouble paying back a loan.</a:t>
              </a:r>
            </a:p>
            <a:p>
              <a:pPr algn="l">
                <a:lnSpc>
                  <a:spcPts val="1967"/>
                </a:lnSpc>
              </a:pPr>
              <a:endParaRPr lang="en-US" sz="1788" spc="89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222947" y="983600"/>
            <a:ext cx="6616023" cy="1453736"/>
            <a:chOff x="0" y="0"/>
            <a:chExt cx="1949134" cy="42828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49134" cy="428283"/>
            </a:xfrm>
            <a:custGeom>
              <a:avLst/>
              <a:gdLst/>
              <a:ahLst/>
              <a:cxnLst/>
              <a:rect l="l" t="t" r="r" b="b"/>
              <a:pathLst>
                <a:path w="1949134" h="428283">
                  <a:moveTo>
                    <a:pt x="1745934" y="0"/>
                  </a:moveTo>
                  <a:lnTo>
                    <a:pt x="0" y="0"/>
                  </a:lnTo>
                  <a:lnTo>
                    <a:pt x="0" y="428283"/>
                  </a:lnTo>
                  <a:lnTo>
                    <a:pt x="1745934" y="428283"/>
                  </a:lnTo>
                  <a:lnTo>
                    <a:pt x="1949134" y="214141"/>
                  </a:lnTo>
                  <a:lnTo>
                    <a:pt x="1745934" y="0"/>
                  </a:lnTo>
                  <a:close/>
                </a:path>
              </a:pathLst>
            </a:custGeom>
            <a:solidFill>
              <a:srgbClr val="075362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19050"/>
              <a:ext cx="1834834" cy="40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1967"/>
                </a:lnSpc>
              </a:pPr>
              <a:r>
                <a:rPr lang="en-US" sz="1788" u="sng" spc="89">
                  <a:solidFill>
                    <a:srgbClr val="FFFFFF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EDA OBJECTIVES</a:t>
              </a:r>
            </a:p>
            <a:p>
              <a:pPr algn="l">
                <a:lnSpc>
                  <a:spcPts val="1967"/>
                </a:lnSpc>
              </a:pPr>
              <a:endParaRPr lang="en-US" sz="1788" u="sng" spc="89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endParaRPr>
            </a:p>
            <a:p>
              <a:pPr algn="l">
                <a:lnSpc>
                  <a:spcPts val="1967"/>
                </a:lnSpc>
              </a:pPr>
              <a:r>
                <a:rPr lang="en-US" sz="1788" spc="89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EDA is to </a:t>
              </a:r>
              <a:r>
                <a:rPr lang="en-US" sz="1788" spc="89">
                  <a:solidFill>
                    <a:srgbClr val="FFFFFF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help look</a:t>
              </a:r>
              <a:r>
                <a:rPr lang="en-US" sz="1788" spc="89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 at data before making any </a:t>
              </a:r>
              <a:r>
                <a:rPr lang="en-US" sz="1788" spc="89">
                  <a:solidFill>
                    <a:srgbClr val="FFFFFF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assumptions</a:t>
              </a:r>
              <a:r>
                <a:rPr lang="en-US" sz="1788" spc="89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. It can help </a:t>
              </a:r>
              <a:r>
                <a:rPr lang="en-US" sz="1788" spc="89">
                  <a:solidFill>
                    <a:srgbClr val="FFFFFF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identify </a:t>
              </a:r>
              <a:r>
                <a:rPr lang="en-US" sz="1788" spc="89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obvious </a:t>
              </a:r>
              <a:r>
                <a:rPr lang="en-US" sz="1788" spc="89">
                  <a:solidFill>
                    <a:srgbClr val="FFFFFF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errors</a:t>
              </a:r>
              <a:r>
                <a:rPr lang="en-US" sz="1788" spc="89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, </a:t>
              </a:r>
              <a:r>
                <a:rPr lang="en-US" sz="1788" spc="89">
                  <a:solidFill>
                    <a:srgbClr val="FFFFFF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patterns, outliers </a:t>
              </a:r>
              <a:r>
                <a:rPr lang="en-US" sz="1788" spc="89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or, find relational variables.</a:t>
              </a:r>
            </a:p>
          </p:txBody>
        </p:sp>
      </p:grpSp>
      <p:pic>
        <p:nvPicPr>
          <p:cNvPr id="15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169" y="660802"/>
            <a:ext cx="1957319" cy="1939644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973" y="2613512"/>
            <a:ext cx="1813712" cy="1936109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209" y="4653233"/>
            <a:ext cx="1873276" cy="171064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53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9753600" cy="983248"/>
            <a:chOff x="0" y="0"/>
            <a:chExt cx="3612444" cy="36416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12445" cy="364166"/>
            </a:xfrm>
            <a:custGeom>
              <a:avLst/>
              <a:gdLst/>
              <a:ahLst/>
              <a:cxnLst/>
              <a:rect l="l" t="t" r="r" b="b"/>
              <a:pathLst>
                <a:path w="3612445" h="364166">
                  <a:moveTo>
                    <a:pt x="3612445" y="0"/>
                  </a:moveTo>
                  <a:lnTo>
                    <a:pt x="0" y="0"/>
                  </a:lnTo>
                  <a:lnTo>
                    <a:pt x="101600" y="182083"/>
                  </a:lnTo>
                  <a:lnTo>
                    <a:pt x="0" y="364166"/>
                  </a:lnTo>
                  <a:lnTo>
                    <a:pt x="3612445" y="364166"/>
                  </a:lnTo>
                  <a:lnTo>
                    <a:pt x="3510845" y="182083"/>
                  </a:lnTo>
                  <a:lnTo>
                    <a:pt x="3612445" y="0"/>
                  </a:lnTo>
                  <a:close/>
                </a:path>
              </a:pathLst>
            </a:custGeom>
            <a:solidFill>
              <a:srgbClr val="41B3A2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88900" y="47625"/>
              <a:ext cx="3434644" cy="3165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27"/>
                </a:lnSpc>
              </a:pPr>
              <a:r>
                <a:rPr lang="en-US" sz="4388" spc="219">
                  <a:solidFill>
                    <a:srgbClr val="282E33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PREPARATIONS 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983248"/>
            <a:ext cx="9753600" cy="6331952"/>
            <a:chOff x="0" y="0"/>
            <a:chExt cx="1274980" cy="82770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74980" cy="827706"/>
            </a:xfrm>
            <a:custGeom>
              <a:avLst/>
              <a:gdLst/>
              <a:ahLst/>
              <a:cxnLst/>
              <a:rect l="l" t="t" r="r" b="b"/>
              <a:pathLst>
                <a:path w="1274980" h="827706">
                  <a:moveTo>
                    <a:pt x="876549" y="0"/>
                  </a:moveTo>
                  <a:lnTo>
                    <a:pt x="398431" y="0"/>
                  </a:lnTo>
                  <a:lnTo>
                    <a:pt x="398431" y="258658"/>
                  </a:lnTo>
                  <a:lnTo>
                    <a:pt x="0" y="258658"/>
                  </a:lnTo>
                  <a:lnTo>
                    <a:pt x="0" y="569048"/>
                  </a:lnTo>
                  <a:lnTo>
                    <a:pt x="398431" y="569048"/>
                  </a:lnTo>
                  <a:lnTo>
                    <a:pt x="398431" y="827706"/>
                  </a:lnTo>
                  <a:lnTo>
                    <a:pt x="876549" y="827706"/>
                  </a:lnTo>
                  <a:lnTo>
                    <a:pt x="876549" y="569048"/>
                  </a:lnTo>
                  <a:lnTo>
                    <a:pt x="1274980" y="569048"/>
                  </a:lnTo>
                  <a:lnTo>
                    <a:pt x="1274980" y="258658"/>
                  </a:lnTo>
                  <a:lnTo>
                    <a:pt x="876549" y="258658"/>
                  </a:lnTo>
                  <a:lnTo>
                    <a:pt x="876549" y="0"/>
                  </a:lnTo>
                  <a:close/>
                </a:path>
              </a:pathLst>
            </a:custGeom>
            <a:solidFill>
              <a:srgbClr val="BDE8C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298824" y="213044"/>
              <a:ext cx="677333" cy="420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7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3066188" y="2867756"/>
            <a:ext cx="3621225" cy="2562937"/>
          </a:xfrm>
          <a:custGeom>
            <a:avLst/>
            <a:gdLst/>
            <a:ahLst/>
            <a:cxnLst/>
            <a:rect l="l" t="t" r="r" b="b"/>
            <a:pathLst>
              <a:path w="3621225" h="2562937">
                <a:moveTo>
                  <a:pt x="0" y="0"/>
                </a:moveTo>
                <a:lnTo>
                  <a:pt x="3621224" y="0"/>
                </a:lnTo>
                <a:lnTo>
                  <a:pt x="3621224" y="2562937"/>
                </a:lnTo>
                <a:lnTo>
                  <a:pt x="0" y="25629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2" r="-167567" b="-589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856825" y="1199107"/>
            <a:ext cx="2039950" cy="514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7"/>
              </a:lnSpc>
              <a:spcBef>
                <a:spcPct val="0"/>
              </a:spcBef>
            </a:pPr>
            <a:r>
              <a:rPr lang="en-US" sz="1788" spc="89">
                <a:solidFill>
                  <a:srgbClr val="282E33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Understanding Data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38758" y="3901646"/>
            <a:ext cx="1239112" cy="514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7"/>
              </a:lnSpc>
              <a:spcBef>
                <a:spcPct val="0"/>
              </a:spcBef>
            </a:pPr>
            <a:r>
              <a:rPr lang="en-US" sz="1788" spc="89">
                <a:solidFill>
                  <a:srgbClr val="282E33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Cleaning Data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114729" y="3901646"/>
            <a:ext cx="1520785" cy="514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7"/>
              </a:lnSpc>
              <a:spcBef>
                <a:spcPct val="0"/>
              </a:spcBef>
            </a:pPr>
            <a:r>
              <a:rPr lang="en-US" sz="1788" spc="89">
                <a:solidFill>
                  <a:srgbClr val="282E33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Describing Data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884435" y="6602730"/>
            <a:ext cx="1984731" cy="514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7"/>
              </a:lnSpc>
              <a:spcBef>
                <a:spcPct val="0"/>
              </a:spcBef>
            </a:pPr>
            <a:r>
              <a:rPr lang="en-US" sz="1788" spc="89">
                <a:solidFill>
                  <a:srgbClr val="282E33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Data Manulpulation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307" y="794797"/>
            <a:ext cx="2203754" cy="2261408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4219" y="826114"/>
            <a:ext cx="2089688" cy="2198776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073" y="5248008"/>
            <a:ext cx="2192224" cy="2192224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6189" y="5376233"/>
            <a:ext cx="2066712" cy="205353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53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9753600" cy="7315200"/>
          </a:xfrm>
          <a:custGeom>
            <a:avLst/>
            <a:gdLst/>
            <a:ahLst/>
            <a:cxnLst/>
            <a:rect l="l" t="t" r="r" b="b"/>
            <a:pathLst>
              <a:path w="9753600" h="73152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</a:blip>
            <a:stretch>
              <a:fillRect l="-25000" r="-2500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73400" y="-1447142"/>
            <a:ext cx="3495297" cy="3495297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E8C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7"/>
                </a:lnSpc>
              </a:pPr>
              <a:endParaRPr/>
            </a:p>
            <a:p>
              <a:pPr algn="ctr">
                <a:lnSpc>
                  <a:spcPts val="1967"/>
                </a:lnSpc>
              </a:pPr>
              <a:endParaRPr/>
            </a:p>
            <a:p>
              <a:pPr algn="ctr">
                <a:lnSpc>
                  <a:spcPts val="1967"/>
                </a:lnSpc>
              </a:pPr>
              <a:endParaRPr/>
            </a:p>
            <a:p>
              <a:pPr algn="ctr">
                <a:lnSpc>
                  <a:spcPts val="1967"/>
                </a:lnSpc>
              </a:pPr>
              <a:endParaRPr/>
            </a:p>
            <a:p>
              <a:pPr algn="ctr">
                <a:lnSpc>
                  <a:spcPts val="1967"/>
                </a:lnSpc>
              </a:pPr>
              <a:r>
                <a:rPr lang="en-US" sz="1788" spc="89">
                  <a:solidFill>
                    <a:srgbClr val="000000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Univariate analysis</a:t>
              </a:r>
            </a:p>
            <a:p>
              <a:pPr algn="ctr">
                <a:lnSpc>
                  <a:spcPts val="1967"/>
                </a:lnSpc>
              </a:pPr>
              <a:r>
                <a:rPr lang="en-US" sz="1788" spc="89">
                  <a:solidFill>
                    <a:srgbClr val="000000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on Marital Status of Applicants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2853151" y="1794234"/>
            <a:ext cx="6646122" cy="5220459"/>
          </a:xfrm>
          <a:custGeom>
            <a:avLst/>
            <a:gdLst/>
            <a:ahLst/>
            <a:cxnLst/>
            <a:rect l="l" t="t" r="r" b="b"/>
            <a:pathLst>
              <a:path w="6646122" h="5220459">
                <a:moveTo>
                  <a:pt x="0" y="0"/>
                </a:moveTo>
                <a:lnTo>
                  <a:pt x="6646122" y="0"/>
                </a:lnTo>
                <a:lnTo>
                  <a:pt x="6646122" y="5220459"/>
                </a:lnTo>
                <a:lnTo>
                  <a:pt x="0" y="52204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4" r="-184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353098" y="474345"/>
            <a:ext cx="6146176" cy="1001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7"/>
              </a:lnSpc>
            </a:pPr>
            <a:r>
              <a:rPr lang="en-US" sz="1788" spc="89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OBJECTIVE:</a:t>
            </a:r>
          </a:p>
          <a:p>
            <a:pPr algn="l">
              <a:lnSpc>
                <a:spcPts val="1967"/>
              </a:lnSpc>
            </a:pPr>
            <a:endParaRPr lang="en-US" sz="1788" spc="89">
              <a:solidFill>
                <a:srgbClr val="FFFFFF"/>
              </a:solidFill>
              <a:latin typeface="Montserrat Light Bold"/>
              <a:ea typeface="Montserrat Light Bold"/>
              <a:cs typeface="Montserrat Light Bold"/>
              <a:sym typeface="Montserrat Light Bold"/>
            </a:endParaRPr>
          </a:p>
          <a:p>
            <a:pPr algn="l">
              <a:lnSpc>
                <a:spcPts val="1967"/>
              </a:lnSpc>
              <a:spcBef>
                <a:spcPct val="0"/>
              </a:spcBef>
            </a:pPr>
            <a:r>
              <a:rPr lang="en-US" sz="1788" spc="89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To get the basic idea about the applicants Family Background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86787" y="2659628"/>
            <a:ext cx="2574923" cy="1744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7"/>
              </a:lnSpc>
            </a:pPr>
            <a:r>
              <a:rPr lang="en-US" sz="1788" spc="89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Trend/Pattern:</a:t>
            </a:r>
          </a:p>
          <a:p>
            <a:pPr algn="l">
              <a:lnSpc>
                <a:spcPts val="1967"/>
              </a:lnSpc>
            </a:pPr>
            <a:endParaRPr lang="en-US" sz="1788" spc="89">
              <a:solidFill>
                <a:srgbClr val="FFFFFF"/>
              </a:solidFill>
              <a:latin typeface="Montserrat Light Bold"/>
              <a:ea typeface="Montserrat Light Bold"/>
              <a:cs typeface="Montserrat Light Bold"/>
              <a:sym typeface="Montserrat Light Bold"/>
            </a:endParaRPr>
          </a:p>
          <a:p>
            <a:pPr algn="l">
              <a:lnSpc>
                <a:spcPts val="1967"/>
              </a:lnSpc>
              <a:spcBef>
                <a:spcPct val="0"/>
              </a:spcBef>
            </a:pPr>
            <a:r>
              <a:rPr lang="en-US" sz="1788" spc="89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Most of the applicants are from Married background followed by Single/ Not Married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53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9753600" cy="7315200"/>
          </a:xfrm>
          <a:custGeom>
            <a:avLst/>
            <a:gdLst/>
            <a:ahLst/>
            <a:cxnLst/>
            <a:rect l="l" t="t" r="r" b="b"/>
            <a:pathLst>
              <a:path w="9753600" h="73152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000"/>
            </a:blip>
            <a:stretch>
              <a:fillRect l="-6390" r="-639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951610" y="-431013"/>
            <a:ext cx="3903220" cy="8177227"/>
            <a:chOff x="0" y="0"/>
            <a:chExt cx="1445637" cy="302860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445637" cy="3028603"/>
            </a:xfrm>
            <a:custGeom>
              <a:avLst/>
              <a:gdLst/>
              <a:ahLst/>
              <a:cxnLst/>
              <a:rect l="l" t="t" r="r" b="b"/>
              <a:pathLst>
                <a:path w="1445637" h="3028603">
                  <a:moveTo>
                    <a:pt x="722818" y="0"/>
                  </a:moveTo>
                  <a:lnTo>
                    <a:pt x="1445637" y="1514301"/>
                  </a:lnTo>
                  <a:lnTo>
                    <a:pt x="722818" y="3028603"/>
                  </a:lnTo>
                  <a:lnTo>
                    <a:pt x="0" y="1514301"/>
                  </a:lnTo>
                  <a:lnTo>
                    <a:pt x="722818" y="0"/>
                  </a:lnTo>
                  <a:close/>
                </a:path>
              </a:pathLst>
            </a:custGeom>
            <a:solidFill>
              <a:srgbClr val="C0F0F7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248469" y="539591"/>
              <a:ext cx="948699" cy="19684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7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2291687" y="1081121"/>
            <a:ext cx="6730393" cy="5152957"/>
          </a:xfrm>
          <a:custGeom>
            <a:avLst/>
            <a:gdLst/>
            <a:ahLst/>
            <a:cxnLst/>
            <a:rect l="l" t="t" r="r" b="b"/>
            <a:pathLst>
              <a:path w="6730393" h="5152957">
                <a:moveTo>
                  <a:pt x="0" y="0"/>
                </a:moveTo>
                <a:lnTo>
                  <a:pt x="6730393" y="0"/>
                </a:lnTo>
                <a:lnTo>
                  <a:pt x="6730393" y="5152958"/>
                </a:lnTo>
                <a:lnTo>
                  <a:pt x="0" y="5152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0" y="3154752"/>
            <a:ext cx="1639220" cy="102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7"/>
              </a:lnSpc>
            </a:pPr>
            <a:r>
              <a:rPr lang="en-US" sz="1788" spc="89">
                <a:solidFill>
                  <a:srgbClr val="282E33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Target Distribution </a:t>
            </a:r>
          </a:p>
          <a:p>
            <a:pPr algn="ctr">
              <a:lnSpc>
                <a:spcPts val="1967"/>
              </a:lnSpc>
              <a:spcBef>
                <a:spcPct val="0"/>
              </a:spcBef>
            </a:pPr>
            <a:r>
              <a:rPr lang="en-US" sz="1788" spc="89">
                <a:solidFill>
                  <a:srgbClr val="282E33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acc to Occupation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951610" y="240102"/>
            <a:ext cx="7070470" cy="754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7"/>
              </a:lnSpc>
            </a:pPr>
            <a:r>
              <a:rPr lang="en-US" sz="1788" spc="89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OBJECTIVE:</a:t>
            </a:r>
          </a:p>
          <a:p>
            <a:pPr algn="l">
              <a:lnSpc>
                <a:spcPts val="1967"/>
              </a:lnSpc>
              <a:spcBef>
                <a:spcPct val="0"/>
              </a:spcBef>
            </a:pPr>
            <a:r>
              <a:rPr lang="en-US" sz="1788" spc="89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Get an overview on the payment difficulties based on occupation of applicants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51610" y="6338854"/>
            <a:ext cx="7070470" cy="761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7"/>
              </a:lnSpc>
            </a:pPr>
            <a:r>
              <a:rPr lang="en-US" sz="1788" spc="89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Trend/Pattern:</a:t>
            </a:r>
          </a:p>
          <a:p>
            <a:pPr algn="l">
              <a:lnSpc>
                <a:spcPts val="1967"/>
              </a:lnSpc>
              <a:spcBef>
                <a:spcPct val="0"/>
              </a:spcBef>
            </a:pPr>
            <a:r>
              <a:rPr lang="en-US" sz="1788" spc="89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F</a:t>
            </a:r>
            <a:r>
              <a:rPr lang="en-US" sz="1788" spc="89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ew applicants from every occupation are having trouble in payment difficulties comparing number of application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53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9753600" cy="7315200"/>
          </a:xfrm>
          <a:custGeom>
            <a:avLst/>
            <a:gdLst/>
            <a:ahLst/>
            <a:cxnLst/>
            <a:rect l="l" t="t" r="r" b="b"/>
            <a:pathLst>
              <a:path w="9753600" h="73152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</a:blip>
            <a:stretch>
              <a:fillRect l="-6250" r="-625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189640" y="-656886"/>
            <a:ext cx="4772943" cy="8805996"/>
            <a:chOff x="0" y="0"/>
            <a:chExt cx="812800" cy="149960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1499602"/>
            </a:xfrm>
            <a:custGeom>
              <a:avLst/>
              <a:gdLst/>
              <a:ahLst/>
              <a:cxnLst/>
              <a:rect l="l" t="t" r="r" b="b"/>
              <a:pathLst>
                <a:path w="812800" h="1499602">
                  <a:moveTo>
                    <a:pt x="406400" y="0"/>
                  </a:moveTo>
                  <a:cubicBezTo>
                    <a:pt x="181951" y="0"/>
                    <a:pt x="0" y="335697"/>
                    <a:pt x="0" y="749801"/>
                  </a:cubicBezTo>
                  <a:cubicBezTo>
                    <a:pt x="0" y="1163904"/>
                    <a:pt x="181951" y="1499602"/>
                    <a:pt x="406400" y="1499602"/>
                  </a:cubicBezTo>
                  <a:cubicBezTo>
                    <a:pt x="630849" y="1499602"/>
                    <a:pt x="812800" y="1163904"/>
                    <a:pt x="812800" y="749801"/>
                  </a:cubicBezTo>
                  <a:cubicBezTo>
                    <a:pt x="812800" y="335697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40609">
                <a:alpha val="3490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6200" y="159638"/>
              <a:ext cx="660400" cy="11993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7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478258" y="1503399"/>
            <a:ext cx="6797084" cy="4677841"/>
          </a:xfrm>
          <a:custGeom>
            <a:avLst/>
            <a:gdLst/>
            <a:ahLst/>
            <a:cxnLst/>
            <a:rect l="l" t="t" r="r" b="b"/>
            <a:pathLst>
              <a:path w="6797084" h="4677841">
                <a:moveTo>
                  <a:pt x="0" y="0"/>
                </a:moveTo>
                <a:lnTo>
                  <a:pt x="6797084" y="0"/>
                </a:lnTo>
                <a:lnTo>
                  <a:pt x="6797084" y="4677842"/>
                </a:lnTo>
                <a:lnTo>
                  <a:pt x="0" y="46778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2247763" y="182880"/>
            <a:ext cx="5258074" cy="548640"/>
            <a:chOff x="0" y="0"/>
            <a:chExt cx="1947435" cy="2032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947435" cy="203200"/>
            </a:xfrm>
            <a:custGeom>
              <a:avLst/>
              <a:gdLst/>
              <a:ahLst/>
              <a:cxnLst/>
              <a:rect l="l" t="t" r="r" b="b"/>
              <a:pathLst>
                <a:path w="1947435" h="203200">
                  <a:moveTo>
                    <a:pt x="1744235" y="0"/>
                  </a:moveTo>
                  <a:cubicBezTo>
                    <a:pt x="1856459" y="0"/>
                    <a:pt x="1947435" y="45488"/>
                    <a:pt x="1947435" y="101600"/>
                  </a:cubicBezTo>
                  <a:cubicBezTo>
                    <a:pt x="1947435" y="157712"/>
                    <a:pt x="1856459" y="203200"/>
                    <a:pt x="1744235" y="203200"/>
                  </a:cubicBezTo>
                  <a:lnTo>
                    <a:pt x="203200" y="203200"/>
                  </a:lnTo>
                  <a:cubicBezTo>
                    <a:pt x="90976" y="203200"/>
                    <a:pt x="0" y="157712"/>
                    <a:pt x="0" y="101600"/>
                  </a:cubicBezTo>
                  <a:cubicBezTo>
                    <a:pt x="0" y="45488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C845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19050"/>
              <a:ext cx="1947435" cy="1841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7"/>
                </a:lnSpc>
              </a:pPr>
              <a:r>
                <a:rPr lang="en-US" sz="1788" spc="89">
                  <a:solidFill>
                    <a:srgbClr val="000000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Income distribution w.r.t Occupation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731520" y="873692"/>
            <a:ext cx="8290560" cy="506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7"/>
              </a:lnSpc>
            </a:pPr>
            <a:r>
              <a:rPr lang="en-US" sz="1788" spc="89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OBJECTIVE:</a:t>
            </a:r>
          </a:p>
          <a:p>
            <a:pPr algn="l">
              <a:lnSpc>
                <a:spcPts val="1967"/>
              </a:lnSpc>
              <a:spcBef>
                <a:spcPct val="0"/>
              </a:spcBef>
            </a:pPr>
            <a:r>
              <a:rPr lang="en-US" sz="1788" spc="89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Understanding Income v/s Occupation Trend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31520" y="6324116"/>
            <a:ext cx="8290560" cy="754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7"/>
              </a:lnSpc>
            </a:pPr>
            <a:r>
              <a:rPr lang="en-US" sz="1788" spc="89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Pattern:</a:t>
            </a:r>
          </a:p>
          <a:p>
            <a:pPr algn="l">
              <a:lnSpc>
                <a:spcPts val="1967"/>
              </a:lnSpc>
              <a:spcBef>
                <a:spcPct val="0"/>
              </a:spcBef>
            </a:pPr>
            <a:r>
              <a:rPr lang="en-US" sz="1788" spc="89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As labors are having above avg income still the num of applicants for credit are more compared to low-skill labors with avg income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9753600" cy="7315200"/>
          </a:xfrm>
          <a:custGeom>
            <a:avLst/>
            <a:gdLst/>
            <a:ahLst/>
            <a:cxnLst/>
            <a:rect l="l" t="t" r="r" b="b"/>
            <a:pathLst>
              <a:path w="9753600" h="73152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645" r="-1564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5502817" cy="3657600"/>
          </a:xfrm>
          <a:custGeom>
            <a:avLst/>
            <a:gdLst/>
            <a:ahLst/>
            <a:cxnLst/>
            <a:rect l="l" t="t" r="r" b="b"/>
            <a:pathLst>
              <a:path w="5502817" h="3657600">
                <a:moveTo>
                  <a:pt x="0" y="0"/>
                </a:moveTo>
                <a:lnTo>
                  <a:pt x="5502817" y="0"/>
                </a:lnTo>
                <a:lnTo>
                  <a:pt x="5502817" y="3657600"/>
                </a:lnTo>
                <a:lnTo>
                  <a:pt x="0" y="3657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5502817" y="0"/>
            <a:ext cx="3969004" cy="1537556"/>
            <a:chOff x="0" y="0"/>
            <a:chExt cx="1470001" cy="56946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470001" cy="569465"/>
            </a:xfrm>
            <a:custGeom>
              <a:avLst/>
              <a:gdLst/>
              <a:ahLst/>
              <a:cxnLst/>
              <a:rect l="l" t="t" r="r" b="b"/>
              <a:pathLst>
                <a:path w="1470001" h="569465">
                  <a:moveTo>
                    <a:pt x="0" y="284733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1470001" y="203200"/>
                  </a:lnTo>
                  <a:lnTo>
                    <a:pt x="1470001" y="366265"/>
                  </a:lnTo>
                  <a:lnTo>
                    <a:pt x="406400" y="366265"/>
                  </a:lnTo>
                  <a:lnTo>
                    <a:pt x="406400" y="569465"/>
                  </a:lnTo>
                  <a:lnTo>
                    <a:pt x="0" y="284733"/>
                  </a:lnTo>
                  <a:close/>
                </a:path>
              </a:pathLst>
            </a:custGeom>
            <a:solidFill>
              <a:srgbClr val="99EE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01600" y="222250"/>
              <a:ext cx="1368401" cy="1440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r">
                <a:lnSpc>
                  <a:spcPts val="1967"/>
                </a:lnSpc>
              </a:pPr>
              <a:r>
                <a:rPr lang="en-US" sz="1788" spc="89">
                  <a:solidFill>
                    <a:srgbClr val="000000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Education v/s Income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39704" y="3657600"/>
            <a:ext cx="3764889" cy="1537556"/>
            <a:chOff x="0" y="0"/>
            <a:chExt cx="1394403" cy="56946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94403" cy="569465"/>
            </a:xfrm>
            <a:custGeom>
              <a:avLst/>
              <a:gdLst/>
              <a:ahLst/>
              <a:cxnLst/>
              <a:rect l="l" t="t" r="r" b="b"/>
              <a:pathLst>
                <a:path w="1394403" h="569465">
                  <a:moveTo>
                    <a:pt x="1394403" y="284733"/>
                  </a:moveTo>
                  <a:lnTo>
                    <a:pt x="988003" y="0"/>
                  </a:lnTo>
                  <a:lnTo>
                    <a:pt x="988003" y="203200"/>
                  </a:lnTo>
                  <a:lnTo>
                    <a:pt x="0" y="203200"/>
                  </a:lnTo>
                  <a:lnTo>
                    <a:pt x="0" y="366265"/>
                  </a:lnTo>
                  <a:lnTo>
                    <a:pt x="988003" y="366265"/>
                  </a:lnTo>
                  <a:lnTo>
                    <a:pt x="988003" y="569465"/>
                  </a:lnTo>
                  <a:lnTo>
                    <a:pt x="1394403" y="284733"/>
                  </a:lnTo>
                  <a:close/>
                </a:path>
              </a:pathLst>
            </a:custGeom>
            <a:solidFill>
              <a:srgbClr val="99EE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222250"/>
              <a:ext cx="1292803" cy="1440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1967"/>
                </a:lnSpc>
              </a:pPr>
              <a:r>
                <a:rPr lang="en-US" sz="1788" spc="89">
                  <a:solidFill>
                    <a:srgbClr val="000000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Credit v/s Education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4204592" y="3662891"/>
            <a:ext cx="5549008" cy="3668931"/>
          </a:xfrm>
          <a:custGeom>
            <a:avLst/>
            <a:gdLst/>
            <a:ahLst/>
            <a:cxnLst/>
            <a:rect l="l" t="t" r="r" b="b"/>
            <a:pathLst>
              <a:path w="5549008" h="3668931">
                <a:moveTo>
                  <a:pt x="0" y="0"/>
                </a:moveTo>
                <a:lnTo>
                  <a:pt x="5549008" y="0"/>
                </a:lnTo>
                <a:lnTo>
                  <a:pt x="5549008" y="3668931"/>
                </a:lnTo>
                <a:lnTo>
                  <a:pt x="0" y="36689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279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5642566" y="1720599"/>
            <a:ext cx="3829254" cy="149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7"/>
              </a:lnSpc>
            </a:pPr>
            <a:r>
              <a:rPr lang="en-US" sz="1788" spc="89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OBJECTIVE:</a:t>
            </a:r>
          </a:p>
          <a:p>
            <a:pPr algn="l">
              <a:lnSpc>
                <a:spcPts val="1967"/>
              </a:lnSpc>
            </a:pPr>
            <a:endParaRPr lang="en-US" sz="1788" spc="89">
              <a:solidFill>
                <a:srgbClr val="FFFFFF"/>
              </a:solidFill>
              <a:latin typeface="Montserrat Light Bold"/>
              <a:ea typeface="Montserrat Light Bold"/>
              <a:cs typeface="Montserrat Light Bold"/>
              <a:sym typeface="Montserrat Light Bold"/>
            </a:endParaRPr>
          </a:p>
          <a:p>
            <a:pPr algn="l">
              <a:lnSpc>
                <a:spcPts val="1967"/>
              </a:lnSpc>
              <a:spcBef>
                <a:spcPct val="0"/>
              </a:spcBef>
            </a:pPr>
            <a:r>
              <a:rPr lang="en-US" sz="1788" spc="89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Find a Relation between Income and Credit keeping the  as the Education common Factor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19810" y="5056015"/>
            <a:ext cx="3829254" cy="2240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7"/>
              </a:lnSpc>
            </a:pPr>
            <a:r>
              <a:rPr lang="en-US" sz="1788" spc="89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Trends/Patterns:</a:t>
            </a:r>
          </a:p>
          <a:p>
            <a:pPr algn="l">
              <a:lnSpc>
                <a:spcPts val="1967"/>
              </a:lnSpc>
            </a:pPr>
            <a:endParaRPr lang="en-US" sz="1788" spc="89">
              <a:solidFill>
                <a:srgbClr val="FFFFFF"/>
              </a:solidFill>
              <a:latin typeface="Montserrat Light Bold"/>
              <a:ea typeface="Montserrat Light Bold"/>
              <a:cs typeface="Montserrat Light Bold"/>
              <a:sym typeface="Montserrat Light Bold"/>
            </a:endParaRPr>
          </a:p>
          <a:p>
            <a:pPr marL="386160" lvl="1" indent="-193080" algn="l">
              <a:lnSpc>
                <a:spcPts val="1967"/>
              </a:lnSpc>
              <a:buAutoNum type="arabicPeriod"/>
            </a:pPr>
            <a:r>
              <a:rPr lang="en-US" sz="1788" spc="89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Secondary and Incomplete Higher are having almost same credit but unequal Income</a:t>
            </a:r>
          </a:p>
          <a:p>
            <a:pPr marL="386160" lvl="1" indent="-193080" algn="l">
              <a:lnSpc>
                <a:spcPts val="1967"/>
              </a:lnSpc>
              <a:spcBef>
                <a:spcPct val="0"/>
              </a:spcBef>
              <a:buAutoNum type="arabicPeriod"/>
            </a:pPr>
            <a:r>
              <a:rPr lang="en-US" sz="1788" spc="89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Same is the case with Higher education and Academic degree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9753600" cy="7315200"/>
          </a:xfrm>
          <a:custGeom>
            <a:avLst/>
            <a:gdLst/>
            <a:ahLst/>
            <a:cxnLst/>
            <a:rect l="l" t="t" r="r" b="b"/>
            <a:pathLst>
              <a:path w="9753600" h="73152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179" r="-6179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55475" y="2134463"/>
            <a:ext cx="5147692" cy="4823258"/>
          </a:xfrm>
          <a:custGeom>
            <a:avLst/>
            <a:gdLst/>
            <a:ahLst/>
            <a:cxnLst/>
            <a:rect l="l" t="t" r="r" b="b"/>
            <a:pathLst>
              <a:path w="5147692" h="4823258">
                <a:moveTo>
                  <a:pt x="0" y="0"/>
                </a:moveTo>
                <a:lnTo>
                  <a:pt x="5147692" y="0"/>
                </a:lnTo>
                <a:lnTo>
                  <a:pt x="5147692" y="4823257"/>
                </a:lnTo>
                <a:lnTo>
                  <a:pt x="0" y="48232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6159452" y="534201"/>
            <a:ext cx="3059947" cy="3059947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463617" y="45143"/>
                  </a:lnTo>
                  <a:lnTo>
                    <a:pt x="531984" y="19891"/>
                  </a:lnTo>
                  <a:lnTo>
                    <a:pt x="572451" y="80505"/>
                  </a:lnTo>
                  <a:lnTo>
                    <a:pt x="645276" y="77616"/>
                  </a:lnTo>
                  <a:lnTo>
                    <a:pt x="665032" y="147768"/>
                  </a:lnTo>
                  <a:lnTo>
                    <a:pt x="735184" y="167524"/>
                  </a:lnTo>
                  <a:lnTo>
                    <a:pt x="732295" y="240349"/>
                  </a:lnTo>
                  <a:lnTo>
                    <a:pt x="792909" y="280816"/>
                  </a:lnTo>
                  <a:lnTo>
                    <a:pt x="767657" y="349183"/>
                  </a:lnTo>
                  <a:lnTo>
                    <a:pt x="812800" y="406400"/>
                  </a:lnTo>
                  <a:lnTo>
                    <a:pt x="767657" y="463617"/>
                  </a:lnTo>
                  <a:lnTo>
                    <a:pt x="792909" y="531984"/>
                  </a:lnTo>
                  <a:lnTo>
                    <a:pt x="732295" y="572451"/>
                  </a:lnTo>
                  <a:lnTo>
                    <a:pt x="735184" y="645276"/>
                  </a:lnTo>
                  <a:lnTo>
                    <a:pt x="665032" y="665032"/>
                  </a:lnTo>
                  <a:lnTo>
                    <a:pt x="645276" y="735184"/>
                  </a:lnTo>
                  <a:lnTo>
                    <a:pt x="572451" y="732295"/>
                  </a:lnTo>
                  <a:lnTo>
                    <a:pt x="531984" y="792909"/>
                  </a:lnTo>
                  <a:lnTo>
                    <a:pt x="463617" y="767657"/>
                  </a:lnTo>
                  <a:lnTo>
                    <a:pt x="406400" y="812800"/>
                  </a:lnTo>
                  <a:lnTo>
                    <a:pt x="349183" y="767657"/>
                  </a:lnTo>
                  <a:lnTo>
                    <a:pt x="280816" y="792909"/>
                  </a:lnTo>
                  <a:lnTo>
                    <a:pt x="240349" y="732295"/>
                  </a:lnTo>
                  <a:lnTo>
                    <a:pt x="167524" y="735184"/>
                  </a:lnTo>
                  <a:lnTo>
                    <a:pt x="147768" y="665032"/>
                  </a:lnTo>
                  <a:lnTo>
                    <a:pt x="77616" y="645276"/>
                  </a:lnTo>
                  <a:lnTo>
                    <a:pt x="80505" y="572451"/>
                  </a:lnTo>
                  <a:lnTo>
                    <a:pt x="19891" y="531984"/>
                  </a:lnTo>
                  <a:lnTo>
                    <a:pt x="45143" y="463617"/>
                  </a:lnTo>
                  <a:lnTo>
                    <a:pt x="0" y="406400"/>
                  </a:lnTo>
                  <a:lnTo>
                    <a:pt x="45143" y="349183"/>
                  </a:lnTo>
                  <a:lnTo>
                    <a:pt x="19891" y="280816"/>
                  </a:lnTo>
                  <a:lnTo>
                    <a:pt x="80505" y="240349"/>
                  </a:lnTo>
                  <a:lnTo>
                    <a:pt x="77616" y="167524"/>
                  </a:lnTo>
                  <a:lnTo>
                    <a:pt x="147768" y="147768"/>
                  </a:lnTo>
                  <a:lnTo>
                    <a:pt x="167524" y="77616"/>
                  </a:lnTo>
                  <a:lnTo>
                    <a:pt x="240349" y="80505"/>
                  </a:lnTo>
                  <a:lnTo>
                    <a:pt x="280816" y="19891"/>
                  </a:lnTo>
                  <a:lnTo>
                    <a:pt x="349183" y="45143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759097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88900" y="107950"/>
              <a:ext cx="635000" cy="615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7"/>
                </a:lnSpc>
              </a:pPr>
              <a:r>
                <a:rPr lang="en-US" sz="1788" spc="89">
                  <a:solidFill>
                    <a:srgbClr val="000000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Occupation Distribution based on gender for Income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455475" y="366264"/>
            <a:ext cx="4421325" cy="1249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7"/>
              </a:lnSpc>
            </a:pPr>
            <a:r>
              <a:rPr lang="en-US" sz="1788" spc="89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OBJECTIVE:</a:t>
            </a:r>
          </a:p>
          <a:p>
            <a:pPr algn="l">
              <a:lnSpc>
                <a:spcPts val="1967"/>
              </a:lnSpc>
            </a:pPr>
            <a:endParaRPr lang="en-US" sz="1788" spc="89">
              <a:solidFill>
                <a:srgbClr val="FFFFFF"/>
              </a:solidFill>
              <a:latin typeface="Montserrat Light Bold"/>
              <a:ea typeface="Montserrat Light Bold"/>
              <a:cs typeface="Montserrat Light Bold"/>
              <a:sym typeface="Montserrat Light Bold"/>
            </a:endParaRPr>
          </a:p>
          <a:p>
            <a:pPr algn="l">
              <a:lnSpc>
                <a:spcPts val="1967"/>
              </a:lnSpc>
              <a:spcBef>
                <a:spcPct val="0"/>
              </a:spcBef>
            </a:pPr>
            <a:r>
              <a:rPr lang="en-US" sz="1788" spc="89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Getting a rough idea of F &amp; M distribution across all occupation with their respective income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159452" y="4838845"/>
            <a:ext cx="2862628" cy="1744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7"/>
              </a:lnSpc>
            </a:pPr>
            <a:r>
              <a:rPr lang="en-US" sz="1788" spc="89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Trends/Pattern:</a:t>
            </a:r>
          </a:p>
          <a:p>
            <a:pPr algn="l">
              <a:lnSpc>
                <a:spcPts val="1967"/>
              </a:lnSpc>
            </a:pPr>
            <a:endParaRPr lang="en-US" sz="1788" spc="89">
              <a:solidFill>
                <a:srgbClr val="FFFFFF"/>
              </a:solidFill>
              <a:latin typeface="Montserrat Light Bold"/>
              <a:ea typeface="Montserrat Light Bold"/>
              <a:cs typeface="Montserrat Light Bold"/>
              <a:sym typeface="Montserrat Light Bold"/>
            </a:endParaRPr>
          </a:p>
          <a:p>
            <a:pPr algn="l">
              <a:lnSpc>
                <a:spcPts val="1967"/>
              </a:lnSpc>
              <a:spcBef>
                <a:spcPct val="0"/>
              </a:spcBef>
            </a:pPr>
            <a:r>
              <a:rPr lang="en-US" sz="1788" spc="89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 all sectors M are having higher Income with managers being the highest income for both M and F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9753600" cy="7315200"/>
          </a:xfrm>
          <a:custGeom>
            <a:avLst/>
            <a:gdLst/>
            <a:ahLst/>
            <a:cxnLst/>
            <a:rect l="l" t="t" r="r" b="b"/>
            <a:pathLst>
              <a:path w="9753600" h="73152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179" r="-6179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31520" y="641820"/>
            <a:ext cx="8290560" cy="6032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7"/>
              </a:lnSpc>
            </a:pPr>
            <a:r>
              <a:rPr lang="en-US" sz="2288" spc="114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Observations:</a:t>
            </a:r>
          </a:p>
          <a:p>
            <a:pPr algn="l">
              <a:lnSpc>
                <a:spcPts val="1967"/>
              </a:lnSpc>
            </a:pPr>
            <a:endParaRPr lang="en-US" sz="2288" spc="114">
              <a:solidFill>
                <a:srgbClr val="FFFFFF"/>
              </a:solidFill>
              <a:latin typeface="Montserrat Light Bold"/>
              <a:ea typeface="Montserrat Light Bold"/>
              <a:cs typeface="Montserrat Light Bold"/>
              <a:sym typeface="Montserrat Light Bold"/>
            </a:endParaRPr>
          </a:p>
          <a:p>
            <a:pPr marL="386160" lvl="1" indent="-193080" algn="l">
              <a:lnSpc>
                <a:spcPts val="1967"/>
              </a:lnSpc>
              <a:buFont typeface="Arial"/>
              <a:buChar char="•"/>
            </a:pPr>
            <a:r>
              <a:rPr lang="en-US" sz="1788" spc="89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Majority of loan applicants are married, with a frequency of around 250,000, followed by single/not married applicants. but focusing of other 3 groups could be beneficial.</a:t>
            </a:r>
          </a:p>
          <a:p>
            <a:pPr algn="l">
              <a:lnSpc>
                <a:spcPts val="1967"/>
              </a:lnSpc>
            </a:pPr>
            <a:endParaRPr lang="en-US" sz="1788" spc="89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86160" lvl="1" indent="-193080" algn="l">
              <a:lnSpc>
                <a:spcPts val="1967"/>
              </a:lnSpc>
              <a:buFont typeface="Arial"/>
              <a:buChar char="•"/>
            </a:pPr>
            <a:r>
              <a:rPr lang="en-US" sz="1788" spc="89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Laborers are the most common occupation among loan applicants (55,000), followed by core staff (30,000) and managers (25,000). Fewer applicants belong to other occupations.</a:t>
            </a:r>
          </a:p>
          <a:p>
            <a:pPr algn="l">
              <a:lnSpc>
                <a:spcPts val="1967"/>
              </a:lnSpc>
            </a:pPr>
            <a:endParaRPr lang="en-US" sz="1788" spc="89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86160" lvl="1" indent="-193080" algn="l">
              <a:lnSpc>
                <a:spcPts val="1967"/>
              </a:lnSpc>
              <a:buFont typeface="Arial"/>
              <a:buChar char="•"/>
            </a:pPr>
            <a:r>
              <a:rPr lang="en-US" sz="1788" spc="89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Drivers have the highest average total income (250,000), followed by managers (220,000) and core staff (200,000). HR staff have the lowest average total income (120,000).</a:t>
            </a:r>
          </a:p>
          <a:p>
            <a:pPr algn="l">
              <a:lnSpc>
                <a:spcPts val="1967"/>
              </a:lnSpc>
            </a:pPr>
            <a:endParaRPr lang="en-US" sz="1788" spc="89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86160" lvl="1" indent="-193080" algn="l">
              <a:lnSpc>
                <a:spcPts val="1967"/>
              </a:lnSpc>
              <a:buFont typeface="Arial"/>
              <a:buChar char="•"/>
            </a:pPr>
            <a:r>
              <a:rPr lang="en-US" sz="1788" spc="89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Higher education and academic degrees are associated with 67% and 100% higher incomes, respectively, compared to secondary and incomplete higher education. Credit amounts increase by 33% and 67% with higher education and academic degrees, respectively.</a:t>
            </a:r>
          </a:p>
          <a:p>
            <a:pPr algn="l">
              <a:lnSpc>
                <a:spcPts val="1967"/>
              </a:lnSpc>
            </a:pPr>
            <a:endParaRPr lang="en-US" sz="1788" spc="89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86160" lvl="1" indent="-193080" algn="l">
              <a:lnSpc>
                <a:spcPts val="1967"/>
              </a:lnSpc>
              <a:buFont typeface="Arial"/>
              <a:buChar char="•"/>
            </a:pPr>
            <a:r>
              <a:rPr lang="en-US" sz="1788" spc="89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Men consistently earn more than women across most occupations, with significant disparities in roles like managers, drivers, and IT staff.</a:t>
            </a:r>
          </a:p>
        </p:txBody>
      </p:sp>
      <p:sp>
        <p:nvSpPr>
          <p:cNvPr id="4" name="Freeform 4"/>
          <p:cNvSpPr/>
          <p:nvPr/>
        </p:nvSpPr>
        <p:spPr>
          <a:xfrm>
            <a:off x="8508061" y="0"/>
            <a:ext cx="1245539" cy="1245539"/>
          </a:xfrm>
          <a:custGeom>
            <a:avLst/>
            <a:gdLst/>
            <a:ahLst/>
            <a:cxnLst/>
            <a:rect l="l" t="t" r="r" b="b"/>
            <a:pathLst>
              <a:path w="1245539" h="1245539">
                <a:moveTo>
                  <a:pt x="0" y="0"/>
                </a:moveTo>
                <a:lnTo>
                  <a:pt x="1245539" y="0"/>
                </a:lnTo>
                <a:lnTo>
                  <a:pt x="1245539" y="1245539"/>
                </a:lnTo>
                <a:lnTo>
                  <a:pt x="0" y="12455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473</Words>
  <Application>Microsoft Office PowerPoint</Application>
  <PresentationFormat>Custom</PresentationFormat>
  <Paragraphs>66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Montserrat Classic Bold</vt:lpstr>
      <vt:lpstr>Calibri</vt:lpstr>
      <vt:lpstr>Montserrat Light Bold</vt:lpstr>
      <vt:lpstr>Montserrat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Exploratory Data Analysis</dc:title>
  <cp:lastModifiedBy>Atharva Bhapkar</cp:lastModifiedBy>
  <cp:revision>2</cp:revision>
  <dcterms:created xsi:type="dcterms:W3CDTF">2006-08-16T00:00:00Z</dcterms:created>
  <dcterms:modified xsi:type="dcterms:W3CDTF">2024-08-27T04:06:08Z</dcterms:modified>
  <dc:identifier>DAGO-QqmrLU</dc:identifier>
</cp:coreProperties>
</file>

<file path=docProps/thumbnail.jpeg>
</file>